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57" r:id="rId5"/>
    <p:sldId id="273" r:id="rId6"/>
    <p:sldId id="274" r:id="rId7"/>
  </p:sldIdLst>
  <p:sldSz cx="12192635" cy="1079944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21" y="1767529"/>
            <a:ext cx="9145325" cy="376006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21" y="5672593"/>
            <a:ext cx="9145325" cy="260754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600" indent="0" algn="ctr">
              <a:buNone/>
              <a:defRPr sz="2665"/>
            </a:lvl2pPr>
            <a:lvl3pPr marL="1219200" indent="0" algn="ctr">
              <a:buNone/>
              <a:defRPr sz="2400"/>
            </a:lvl3pPr>
            <a:lvl4pPr marL="1829435" indent="0" algn="ctr">
              <a:buNone/>
              <a:defRPr sz="2135"/>
            </a:lvl4pPr>
            <a:lvl5pPr marL="2439035" indent="0" algn="ctr">
              <a:buNone/>
              <a:defRPr sz="2135"/>
            </a:lvl5pPr>
            <a:lvl6pPr marL="3048000" indent="0" algn="ctr">
              <a:buNone/>
              <a:defRPr sz="2135"/>
            </a:lvl6pPr>
            <a:lvl7pPr marL="3657600" indent="0" algn="ctr">
              <a:buNone/>
              <a:defRPr sz="2135"/>
            </a:lvl7pPr>
            <a:lvl8pPr marL="4267835" indent="0" algn="ctr">
              <a:buNone/>
              <a:defRPr sz="2135"/>
            </a:lvl8pPr>
            <a:lvl9pPr marL="4877435" indent="0" algn="ctr">
              <a:buNone/>
              <a:defRPr sz="213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321" y="575009"/>
            <a:ext cx="10517123" cy="91526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71" y="2692544"/>
            <a:ext cx="10517123" cy="449257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71" y="7227618"/>
            <a:ext cx="10517123" cy="236253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943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4pPr>
            <a:lvl5pPr marL="243903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7pPr>
            <a:lvl8pPr marL="426783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8pPr>
            <a:lvl9pPr marL="487743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21" y="2875047"/>
            <a:ext cx="5182351" cy="6852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094" y="2875047"/>
            <a:ext cx="5182351" cy="6852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0" y="575009"/>
            <a:ext cx="10517123" cy="208753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946" y="2800735"/>
            <a:ext cx="4874280" cy="1297520"/>
          </a:xfrm>
        </p:spPr>
        <p:txBody>
          <a:bodyPr anchor="ctr" anchorCtr="0"/>
          <a:lstStyle>
            <a:lvl1pPr marL="0" indent="0">
              <a:buNone/>
              <a:defRPr sz="3735"/>
            </a:lvl1pPr>
            <a:lvl2pPr marL="609600" indent="0">
              <a:buNone/>
              <a:defRPr sz="3200"/>
            </a:lvl2pPr>
            <a:lvl3pPr marL="1219200" indent="0">
              <a:buNone/>
              <a:defRPr sz="2665"/>
            </a:lvl3pPr>
            <a:lvl4pPr marL="1829435" indent="0">
              <a:buNone/>
              <a:defRPr sz="2400"/>
            </a:lvl4pPr>
            <a:lvl5pPr marL="2439035" indent="0">
              <a:buNone/>
              <a:defRPr sz="2400"/>
            </a:lvl5pPr>
            <a:lvl6pPr marL="3048000" indent="0">
              <a:buNone/>
              <a:defRPr sz="2400"/>
            </a:lvl6pPr>
            <a:lvl7pPr marL="3657600" indent="0">
              <a:buNone/>
              <a:defRPr sz="2400"/>
            </a:lvl7pPr>
            <a:lvl8pPr marL="4267835" indent="0">
              <a:buNone/>
              <a:defRPr sz="2400"/>
            </a:lvl8pPr>
            <a:lvl9pPr marL="4877435" indent="0">
              <a:buNone/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946" y="4197515"/>
            <a:ext cx="4874280" cy="555014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7844" y="2800735"/>
            <a:ext cx="4898285" cy="1297520"/>
          </a:xfrm>
        </p:spPr>
        <p:txBody>
          <a:bodyPr anchor="ctr" anchorCtr="0"/>
          <a:lstStyle>
            <a:lvl1pPr marL="0" indent="0">
              <a:buNone/>
              <a:defRPr sz="3735"/>
            </a:lvl1pPr>
            <a:lvl2pPr marL="609600" indent="0">
              <a:buNone/>
              <a:defRPr sz="3200"/>
            </a:lvl2pPr>
            <a:lvl3pPr marL="1219200" indent="0">
              <a:buNone/>
              <a:defRPr sz="2665"/>
            </a:lvl3pPr>
            <a:lvl4pPr marL="1829435" indent="0">
              <a:buNone/>
              <a:defRPr sz="2400"/>
            </a:lvl4pPr>
            <a:lvl5pPr marL="2439035" indent="0">
              <a:buNone/>
              <a:defRPr sz="2400"/>
            </a:lvl5pPr>
            <a:lvl6pPr marL="3048000" indent="0">
              <a:buNone/>
              <a:defRPr sz="2400"/>
            </a:lvl6pPr>
            <a:lvl7pPr marL="3657600" indent="0">
              <a:buNone/>
              <a:defRPr sz="2400"/>
            </a:lvl7pPr>
            <a:lvl8pPr marL="4267835" indent="0">
              <a:buNone/>
              <a:defRPr sz="2400"/>
            </a:lvl8pPr>
            <a:lvl9pPr marL="4877435" indent="0">
              <a:buNone/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7844" y="4197515"/>
            <a:ext cx="4898285" cy="555014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0" y="720012"/>
            <a:ext cx="4165952" cy="2520041"/>
          </a:xfrm>
        </p:spPr>
        <p:txBody>
          <a:bodyPr anchor="b"/>
          <a:lstStyle>
            <a:lvl1pPr>
              <a:defRPr sz="427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939" y="720013"/>
            <a:ext cx="6173094" cy="8510138"/>
          </a:xfrm>
        </p:spPr>
        <p:txBody>
          <a:bodyPr/>
          <a:lstStyle>
            <a:lvl1pPr marL="0" indent="0">
              <a:buNone/>
              <a:defRPr sz="4270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9435" indent="0">
              <a:buNone/>
              <a:defRPr sz="2665"/>
            </a:lvl4pPr>
            <a:lvl5pPr marL="2439035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835" indent="0">
              <a:buNone/>
              <a:defRPr sz="2665"/>
            </a:lvl8pPr>
            <a:lvl9pPr marL="4877435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0" y="3240052"/>
            <a:ext cx="4165952" cy="6002598"/>
          </a:xfrm>
        </p:spPr>
        <p:txBody>
          <a:bodyPr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9435" indent="0">
              <a:buNone/>
              <a:defRPr sz="1865"/>
            </a:lvl4pPr>
            <a:lvl5pPr marL="2439035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835" indent="0">
              <a:buNone/>
              <a:defRPr sz="1865"/>
            </a:lvl8pPr>
            <a:lvl9pPr marL="4877435" indent="0">
              <a:buNone/>
              <a:defRPr sz="18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164" y="575009"/>
            <a:ext cx="2629281" cy="91526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21" y="575009"/>
            <a:ext cx="7735420" cy="91526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21" y="575009"/>
            <a:ext cx="10517123" cy="20875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21" y="2875047"/>
            <a:ext cx="10517123" cy="685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21" y="10010162"/>
            <a:ext cx="2743597" cy="57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185" y="10010162"/>
            <a:ext cx="4115396" cy="57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847" y="10010162"/>
            <a:ext cx="2743597" cy="57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ct val="267000"/>
        </a:spcBef>
        <a:buFont typeface="Arial" panose="020B060402020209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8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0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635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893185"/>
            <a:ext cx="9145270" cy="1461135"/>
          </a:xfrm>
        </p:spPr>
        <p:txBody>
          <a:bodyPr/>
          <a:p>
            <a:pPr algn="ctr"/>
            <a:r>
              <a:rPr lang="zh-CN" altLang="en-US" sz="6000" b="1">
                <a:latin typeface="思源黑体 CN" panose="020B0500000000000000" charset="-122"/>
                <a:ea typeface="思源黑体 CN" panose="020B0500000000000000" charset="-122"/>
              </a:rPr>
              <a:t>最红专区设计规范</a:t>
            </a:r>
            <a:endParaRPr lang="zh-CN" altLang="en-US" sz="6000" b="1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1523365" y="4669155"/>
            <a:ext cx="9145270" cy="1461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>
                <a:latin typeface="思源黑体 CN" panose="020B0500000000000000" charset="-122"/>
                <a:ea typeface="思源黑体 CN" panose="020B0500000000000000" charset="-122"/>
              </a:rPr>
              <a:t>Design 2019.12</a:t>
            </a:r>
            <a:endParaRPr lang="en-US" altLang="zh-CN" sz="3200">
              <a:latin typeface="思源黑体 CN" panose="020B0500000000000000" charset="-122"/>
              <a:ea typeface="思源黑体 CN" panose="020B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切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645" y="1459230"/>
            <a:ext cx="10057765" cy="7508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1050" y="627380"/>
            <a:ext cx="5262245" cy="427355"/>
          </a:xfrm>
        </p:spPr>
        <p:txBody>
          <a:bodyPr>
            <a:normAutofit/>
          </a:bodyPr>
          <a:p>
            <a:pPr algn="l"/>
            <a:r>
              <a:rPr lang="zh-CN" altLang="en-US" sz="2000">
                <a:latin typeface="思源黑体 CN" panose="020B0500000000000000" charset="-122"/>
                <a:ea typeface="思源黑体 CN" panose="020B0500000000000000" charset="-122"/>
              </a:rPr>
              <a:t>最红专区</a:t>
            </a:r>
            <a:r>
              <a:rPr lang="en-US" altLang="zh-CN" sz="2000">
                <a:latin typeface="思源黑体 CN" panose="020B0500000000000000" charset="-122"/>
                <a:ea typeface="思源黑体 CN" panose="020B0500000000000000" charset="-122"/>
              </a:rPr>
              <a:t>A1</a:t>
            </a:r>
            <a:r>
              <a:rPr lang="zh-CN" altLang="en-US" sz="2000">
                <a:latin typeface="思源黑体 CN" panose="020B0500000000000000" charset="-122"/>
                <a:ea typeface="思源黑体 CN" panose="020B0500000000000000" charset="-122"/>
              </a:rPr>
              <a:t>，</a:t>
            </a:r>
            <a:r>
              <a:rPr lang="en-US" altLang="zh-CN" sz="2000">
                <a:latin typeface="思源黑体 CN" panose="020B0500000000000000" charset="-122"/>
                <a:ea typeface="思源黑体 CN" panose="020B0500000000000000" charset="-122"/>
              </a:rPr>
              <a:t>A2,A3</a:t>
            </a:r>
            <a:r>
              <a:rPr lang="zh-CN" altLang="en-US" sz="2000">
                <a:latin typeface="思源黑体 CN" panose="020B0500000000000000" charset="-122"/>
                <a:ea typeface="思源黑体 CN" panose="020B0500000000000000" charset="-122"/>
              </a:rPr>
              <a:t>轮播</a:t>
            </a:r>
            <a:r>
              <a:rPr lang="en-US" altLang="zh-CN" sz="2000">
                <a:latin typeface="思源黑体 CN" panose="020B0500000000000000" charset="-122"/>
                <a:ea typeface="思源黑体 CN" panose="020B0500000000000000" charset="-122"/>
              </a:rPr>
              <a:t>banner</a:t>
            </a:r>
            <a:endParaRPr lang="en-US" altLang="zh-CN" sz="20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1050" y="4419600"/>
            <a:ext cx="10391775" cy="5622290"/>
          </a:xfrm>
        </p:spPr>
        <p:txBody>
          <a:bodyPr>
            <a:noAutofit/>
          </a:bodyPr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</a:rPr>
              <a:t>设计及输出规范：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1.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设计尺寸：宽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1017px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，高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450px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，圆角半径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9px</a:t>
            </a:r>
            <a:endParaRPr lang="en-US" altLang="zh-CN" sz="1400">
              <a:latin typeface="思源黑体 CN" panose="020B0500000000000000" charset="-122"/>
              <a:ea typeface="思源黑体 CN" panose="020B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2.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字体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：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）主标题字号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60px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，汉仪菱心体，颜色自定义，左对齐，文字上限为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8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个字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副标题字号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42px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，思源黑体，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Regular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，颜色自定义，左对齐，文字上限定为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12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个字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标签字号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30px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，思源黑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体，颜色自定义，和标签垂直居中对齐。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）标签底色自定义，标签长度根据文字长短定义，与主标题左对齐。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5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）文字与背景对比要明显清晰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6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）文字设计范围：宽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600px*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高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300px</a:t>
            </a:r>
            <a:endParaRPr lang="en-US" altLang="zh-CN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背景：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）左上至右下由重到轻单色渐变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）可增加几何纹理，增强气氛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右侧素材图必须为高清图片或矢量图且有版权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输出尺寸：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@3x 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宽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1017px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，高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450px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物料接受格式：</a:t>
            </a:r>
            <a:r>
              <a:rPr lang="en-US" altLang="zh-CN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png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，大小</a:t>
            </a:r>
            <a:r>
              <a:rPr lang="en-US" altLang="zh-CN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200kb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以内</a:t>
            </a:r>
            <a:endParaRPr lang="zh-CN" altLang="en-US" sz="1400" b="1">
              <a:solidFill>
                <a:schemeClr val="tx1"/>
              </a:solidFill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</p:txBody>
      </p:sp>
      <p:pic>
        <p:nvPicPr>
          <p:cNvPr id="9" name="图片 8" descr="最红专区-banner2ps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55" y="1853565"/>
            <a:ext cx="3145155" cy="1391920"/>
          </a:xfrm>
          <a:prstGeom prst="rect">
            <a:avLst/>
          </a:prstGeom>
        </p:spPr>
      </p:pic>
      <p:pic>
        <p:nvPicPr>
          <p:cNvPr id="10" name="图片 9" descr="最红专区-banner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40" y="1853565"/>
            <a:ext cx="3145155" cy="1391920"/>
          </a:xfrm>
          <a:prstGeom prst="rect">
            <a:avLst/>
          </a:prstGeom>
        </p:spPr>
      </p:pic>
      <p:pic>
        <p:nvPicPr>
          <p:cNvPr id="11" name="图片 10" descr="最红专区-banne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985" y="1855470"/>
            <a:ext cx="3178175" cy="1406525"/>
          </a:xfrm>
          <a:prstGeom prst="rect">
            <a:avLst/>
          </a:prstGeom>
        </p:spPr>
      </p:pic>
      <p:pic>
        <p:nvPicPr>
          <p:cNvPr id="12" name="图片 11" descr="最红专区-banner2ps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5" y="1853565"/>
            <a:ext cx="3145790" cy="1391920"/>
          </a:xfrm>
          <a:prstGeom prst="rect">
            <a:avLst/>
          </a:prstGeom>
        </p:spPr>
      </p:pic>
      <p:pic>
        <p:nvPicPr>
          <p:cNvPr id="4" name="图片 3" descr="最红专区-banner2ps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55" y="1853565"/>
            <a:ext cx="3146425" cy="139255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1682115" y="3272155"/>
            <a:ext cx="1678305" cy="427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带标签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banner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样式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5257165" y="3272155"/>
            <a:ext cx="1678305" cy="4273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主标题可折行样式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pic>
        <p:nvPicPr>
          <p:cNvPr id="7" name="图片 6" descr="最红专区-banner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85" y="3880485"/>
            <a:ext cx="3145155" cy="139192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8868410" y="5299075"/>
            <a:ext cx="1678305" cy="427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底色同色系深色样式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pic>
        <p:nvPicPr>
          <p:cNvPr id="15" name="图片 14" descr="最红专区-banner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620" y="3880485"/>
            <a:ext cx="3144520" cy="1391285"/>
          </a:xfrm>
          <a:prstGeom prst="rect">
            <a:avLst/>
          </a:prstGeom>
        </p:spPr>
      </p:pic>
      <p:pic>
        <p:nvPicPr>
          <p:cNvPr id="14" name="图片 13" descr="Bitmap备份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620" y="3880485"/>
            <a:ext cx="3144520" cy="1391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1145" y="726670"/>
            <a:ext cx="1625200" cy="427417"/>
          </a:xfrm>
        </p:spPr>
        <p:txBody>
          <a:bodyPr/>
          <a:p>
            <a:r>
              <a:rPr lang="zh-CN" altLang="en-US" sz="2000">
                <a:latin typeface="思源黑体 CN" panose="020B0500000000000000" charset="-122"/>
                <a:ea typeface="思源黑体 CN" panose="020B0500000000000000" charset="-122"/>
              </a:rPr>
              <a:t>最红专区</a:t>
            </a:r>
            <a:r>
              <a:rPr lang="en-US" altLang="zh-CN" sz="2000">
                <a:latin typeface="思源黑体 CN" panose="020B0500000000000000" charset="-122"/>
                <a:ea typeface="思源黑体 CN" panose="020B0500000000000000" charset="-122"/>
              </a:rPr>
              <a:t>B1</a:t>
            </a:r>
            <a:endParaRPr lang="en-US" altLang="zh-CN" sz="20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1050" y="5030470"/>
            <a:ext cx="10391775" cy="5622290"/>
          </a:xfrm>
        </p:spPr>
        <p:txBody>
          <a:bodyPr>
            <a:noAutofit/>
          </a:bodyPr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</a:rPr>
              <a:t>设计及输出规范：</a:t>
            </a:r>
            <a:endParaRPr lang="en-US" altLang="zh-CN" sz="1400">
              <a:latin typeface="思源黑体 CN" panose="020B0500000000000000" charset="-122"/>
              <a:ea typeface="思源黑体 CN" panose="020B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1.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标签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：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）标签高度为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36px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，内描边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颜色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#FFFFFF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，宽度随文字定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）标签颜色为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#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FF4D27，左下脚圆角为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，其他圆角为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16px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标签字号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30px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，思源黑体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，颜色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#FFFFFF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，文字不超过三个字。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）标签内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个文字以内，标签位置与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icon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区域（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120px*120px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）左边间距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75px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，下边间距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34px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。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5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）文字设计范围：宽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600px*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高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300px</a:t>
            </a:r>
            <a:endParaRPr lang="en-US" altLang="zh-CN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3.icon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：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）水平居中于输出框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）图形为反白设计，当中有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45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度～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30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度质感投影，具体大小参考图上所展示区域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）底纹为红蓝组成的的竖行纹路，红色所占比例为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85%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，蓝色为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15%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具体色值为图上所示，投影色值为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#DF1032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。不透明度为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16%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，向下位移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像素，扩散度为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8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底：宽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216px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，高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172px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。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输出尺寸：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@3x 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宽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216px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，高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172px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物料接受格式：</a:t>
            </a:r>
            <a:r>
              <a:rPr lang="en-US" altLang="zh-CN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png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，大小</a:t>
            </a:r>
            <a:r>
              <a:rPr lang="en-US" altLang="zh-CN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40k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以内</a:t>
            </a:r>
            <a:endParaRPr lang="zh-CN" altLang="en-US" sz="1400" b="1">
              <a:solidFill>
                <a:schemeClr val="tx1"/>
              </a:solidFill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</p:txBody>
      </p:sp>
      <p:pic>
        <p:nvPicPr>
          <p:cNvPr id="5" name="图片 4" descr="画板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30" y="1630045"/>
            <a:ext cx="1768475" cy="1409065"/>
          </a:xfrm>
          <a:prstGeom prst="rect">
            <a:avLst/>
          </a:prstGeom>
        </p:spPr>
      </p:pic>
      <p:pic>
        <p:nvPicPr>
          <p:cNvPr id="6" name="图片 5" descr="画板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95" y="1630045"/>
            <a:ext cx="1769110" cy="1409065"/>
          </a:xfrm>
          <a:prstGeom prst="rect">
            <a:avLst/>
          </a:prstGeom>
        </p:spPr>
      </p:pic>
      <p:pic>
        <p:nvPicPr>
          <p:cNvPr id="8" name="图片 7" descr="画板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05" y="3065145"/>
            <a:ext cx="1768475" cy="1409065"/>
          </a:xfrm>
          <a:prstGeom prst="rect">
            <a:avLst/>
          </a:prstGeom>
        </p:spPr>
      </p:pic>
      <p:pic>
        <p:nvPicPr>
          <p:cNvPr id="13" name="图片 12" descr="画板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145" y="3049905"/>
            <a:ext cx="1788160" cy="142430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/>
        </p:nvSpPr>
        <p:spPr>
          <a:xfrm>
            <a:off x="1938750" y="4471265"/>
            <a:ext cx="1625200" cy="427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>
                <a:latin typeface="思源黑体 CN" panose="020B0500000000000000" charset="-122"/>
                <a:ea typeface="思源黑体 CN" panose="020B0500000000000000" charset="-122"/>
              </a:rPr>
              <a:t>图形设计尺寸</a:t>
            </a:r>
            <a:endParaRPr lang="zh-CN" altLang="en-US" sz="16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15" name="标题 1"/>
          <p:cNvSpPr>
            <a:spLocks noGrp="1"/>
          </p:cNvSpPr>
          <p:nvPr/>
        </p:nvSpPr>
        <p:spPr>
          <a:xfrm>
            <a:off x="7639145" y="4471265"/>
            <a:ext cx="1625200" cy="427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>
                <a:latin typeface="思源黑体 CN" panose="020B0500000000000000" charset="-122"/>
                <a:ea typeface="思源黑体 CN" panose="020B0500000000000000" charset="-122"/>
              </a:rPr>
              <a:t>底纹色彩</a:t>
            </a:r>
            <a:endParaRPr lang="zh-CN" altLang="en-US" sz="16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pic>
        <p:nvPicPr>
          <p:cNvPr id="16" name="图片 15" descr="3421576726845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0" y="1551305"/>
            <a:ext cx="1864995" cy="1567180"/>
          </a:xfrm>
          <a:prstGeom prst="rect">
            <a:avLst/>
          </a:prstGeom>
        </p:spPr>
      </p:pic>
      <p:pic>
        <p:nvPicPr>
          <p:cNvPr id="18" name="图片 17" descr="3441576726939_.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280" y="3134995"/>
            <a:ext cx="3785870" cy="1255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1145" y="726670"/>
            <a:ext cx="1625200" cy="427417"/>
          </a:xfrm>
        </p:spPr>
        <p:txBody>
          <a:bodyPr>
            <a:normAutofit/>
          </a:bodyPr>
          <a:p>
            <a:r>
              <a:rPr lang="zh-CN" altLang="en-US" sz="2000">
                <a:latin typeface="思源黑体 CN" panose="020B0500000000000000" charset="-122"/>
                <a:ea typeface="思源黑体 CN" panose="020B0500000000000000" charset="-122"/>
              </a:rPr>
              <a:t>最红专区</a:t>
            </a:r>
            <a:r>
              <a:rPr lang="en-US" altLang="zh-CN" sz="2000">
                <a:latin typeface="思源黑体 CN" panose="020B0500000000000000" charset="-122"/>
                <a:ea typeface="思源黑体 CN" panose="020B0500000000000000" charset="-122"/>
              </a:rPr>
              <a:t>C</a:t>
            </a:r>
            <a:r>
              <a:rPr lang="zh-CN" altLang="en-US" sz="2000">
                <a:latin typeface="思源黑体 CN" panose="020B0500000000000000" charset="-122"/>
                <a:ea typeface="思源黑体 CN" panose="020B0500000000000000" charset="-122"/>
              </a:rPr>
              <a:t>区</a:t>
            </a:r>
            <a:endParaRPr lang="zh-CN" altLang="en-US" sz="2000">
              <a:latin typeface="思源黑体 CN" panose="020B0500000000000000" charset="-122"/>
              <a:ea typeface="思源黑体 CN" panose="020B05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1050" y="4173855"/>
            <a:ext cx="10391775" cy="5622290"/>
          </a:xfrm>
        </p:spPr>
        <p:txBody>
          <a:bodyPr>
            <a:noAutofit/>
          </a:bodyPr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</a:rPr>
              <a:t>统一规范：</a:t>
            </a:r>
            <a:endParaRPr lang="en-US" altLang="zh-CN" sz="1400">
              <a:latin typeface="思源黑体 CN" panose="020B0500000000000000" charset="-122"/>
              <a:ea typeface="思源黑体 CN" panose="020B0500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1.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加底尺寸：宽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563px*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高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300px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，白色底，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C3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广告位距离背景底框左边沿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45px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C2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广告位距离背景底框右侧左边沿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45px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其中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banner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设计尺寸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502px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高度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270px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，圆角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18px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。切图区域宽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562px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，高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300px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。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文字</a:t>
            </a:r>
            <a:endParaRPr lang="en-US" altLang="zh-CN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1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）主标题文字思源黑体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Medium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，字号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42px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，文字上限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7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个字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（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）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标签字号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</a:rPr>
              <a:t>30px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</a:rPr>
              <a:t>，思源黑体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，颜色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#4586FF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，文字不超过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个字。标签颜色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#EAEAEA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，圆角均为</a:t>
            </a: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25px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en-US" altLang="zh-CN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4.</a:t>
            </a:r>
            <a:r>
              <a:rPr lang="zh-CN" altLang="en-US" sz="1400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右侧图片必须为高清图片或矢量图且有版权</a:t>
            </a:r>
            <a:endParaRPr lang="zh-CN" altLang="en-US" sz="1400"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  <a:p>
            <a:pPr algn="l" fontAlgn="auto">
              <a:lnSpc>
                <a:spcPct val="150000"/>
              </a:lnSpc>
              <a:spcBef>
                <a:spcPts val="200"/>
              </a:spcBef>
            </a:pP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输出尺寸：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@3x 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宽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563px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，高</a:t>
            </a:r>
            <a:r>
              <a:rPr lang="en-US" altLang="zh-CN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300px</a:t>
            </a:r>
            <a:r>
              <a:rPr lang="zh-CN" altLang="en-US" sz="1400" b="1">
                <a:solidFill>
                  <a:schemeClr val="tx1"/>
                </a:solidFill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物料接受格式：</a:t>
            </a:r>
            <a:r>
              <a:rPr lang="en-US" altLang="zh-CN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png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，大小</a:t>
            </a:r>
            <a:r>
              <a:rPr lang="en-US" altLang="zh-CN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40k</a:t>
            </a:r>
            <a:r>
              <a:rPr lang="zh-CN" altLang="en-US" sz="1400" b="1">
                <a:latin typeface="思源黑体 CN" panose="020B0500000000000000" charset="-122"/>
                <a:ea typeface="思源黑体 CN" panose="020B0500000000000000" charset="-122"/>
                <a:sym typeface="+mn-ea"/>
              </a:rPr>
              <a:t>以内</a:t>
            </a:r>
            <a:endParaRPr lang="zh-CN" altLang="en-US" sz="1400" b="1">
              <a:solidFill>
                <a:schemeClr val="tx1"/>
              </a:solidFill>
              <a:latin typeface="思源黑体 CN" panose="020B0500000000000000" charset="-122"/>
              <a:ea typeface="思源黑体 CN" panose="020B0500000000000000" charset="-122"/>
              <a:sym typeface="+mn-ea"/>
            </a:endParaRPr>
          </a:p>
        </p:txBody>
      </p:sp>
      <p:pic>
        <p:nvPicPr>
          <p:cNvPr id="4" name="图片 3" descr="最红专区-商户列表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1517650"/>
            <a:ext cx="3615055" cy="19265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图片 6" descr="最红专区-商户列表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75" y="1517650"/>
            <a:ext cx="3615055" cy="19265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图片 8" descr="最红专区-商户列表右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75" y="1517650"/>
            <a:ext cx="3616960" cy="1927225"/>
          </a:xfrm>
          <a:prstGeom prst="rect">
            <a:avLst/>
          </a:prstGeom>
        </p:spPr>
      </p:pic>
      <p:pic>
        <p:nvPicPr>
          <p:cNvPr id="10" name="图片 9" descr="最红专区-商户列表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" y="1517650"/>
            <a:ext cx="3615690" cy="1926590"/>
          </a:xfrm>
          <a:prstGeom prst="rect">
            <a:avLst/>
          </a:prstGeom>
        </p:spPr>
      </p:pic>
      <p:pic>
        <p:nvPicPr>
          <p:cNvPr id="12" name="图片 11" descr="最红专区-商户列表右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1517015"/>
            <a:ext cx="3618230" cy="1927860"/>
          </a:xfrm>
          <a:prstGeom prst="rect">
            <a:avLst/>
          </a:prstGeom>
        </p:spPr>
      </p:pic>
      <p:pic>
        <p:nvPicPr>
          <p:cNvPr id="17" name="图片 16" descr="最红专区-商户列表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" y="1517650"/>
            <a:ext cx="3615690" cy="1926590"/>
          </a:xfrm>
          <a:prstGeom prst="rect">
            <a:avLst/>
          </a:prstGeom>
        </p:spPr>
      </p:pic>
      <p:pic>
        <p:nvPicPr>
          <p:cNvPr id="5" name="图片 4" descr="最红专区-商户列表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50" y="1517650"/>
            <a:ext cx="3615690" cy="1926590"/>
          </a:xfrm>
          <a:prstGeom prst="rect">
            <a:avLst/>
          </a:prstGeom>
        </p:spPr>
      </p:pic>
      <p:pic>
        <p:nvPicPr>
          <p:cNvPr id="6" name="图片 5" descr="最红专区-商户列表右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675" y="1517650"/>
            <a:ext cx="3618230" cy="19278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WPS 演示</Application>
  <PresentationFormat>宽屏</PresentationFormat>
  <Paragraphs>58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方正书宋_GBK</vt:lpstr>
      <vt:lpstr>Wingdings</vt:lpstr>
      <vt:lpstr>思源黑体 CN</vt:lpstr>
      <vt:lpstr>微软雅黑</vt:lpstr>
      <vt:lpstr>汉仪旗黑KW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最红专区设计规范</vt:lpstr>
      <vt:lpstr>PowerPoint 演示文稿</vt:lpstr>
      <vt:lpstr>最红专区A1，A2,A3轮播banner</vt:lpstr>
      <vt:lpstr>最红专区B1</vt:lpstr>
      <vt:lpstr>最红专区C区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andy</dc:creator>
  <cp:lastModifiedBy>andy</cp:lastModifiedBy>
  <cp:revision>29</cp:revision>
  <dcterms:created xsi:type="dcterms:W3CDTF">2019-12-24T03:04:52Z</dcterms:created>
  <dcterms:modified xsi:type="dcterms:W3CDTF">2019-12-24T03:04:52Z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